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4630400" cy="8229600"/>
  <p:notesSz cx="8229600" cy="14630400"/>
  <p:embeddedFontLst>
    <p:embeddedFont>
      <p:font typeface="Dela Gothic One" panose="020B0604020202020204" charset="-128"/>
      <p:regular r:id="rId19"/>
    </p:embeddedFont>
    <p:embeddedFont>
      <p:font typeface="DM Sans" pitchFamily="2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C86721-C926-454A-9DC2-065EE63C24E7}" v="15" dt="2025-07-02T06:34:49.3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8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0371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shruteejain369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045738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CodeX Energy Drink Market Research Analysis</a:t>
            </a:r>
            <a:endParaRPr lang="en-US" sz="445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9CC80CC-AA66-A934-E464-80D7881368DA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07918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Marketing Channel Effectiveness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829520"/>
            <a:ext cx="6248757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Reaching Our Audience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58309" y="3941088"/>
            <a:ext cx="354937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Most Effective Channels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4870133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Online Ads: 40.2%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309" y="5292566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2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TV Commercials: 26.9%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8309" y="5715000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3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Outdoor Billboards: 12.3%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8309" y="6137434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4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Print Media: 8.4%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843939" y="3941088"/>
            <a:ext cx="295727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Brand Awareness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843939" y="4513898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Heard of CodeX: 44.5%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4843939" y="4936331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Tried CodeX: 20.3% (of aware consumers)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843939" y="5705475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Positive taste experience: 62.0% (of trial users)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58309" y="680358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Opportunity: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Increase trial conversion rate.</a:t>
            </a:r>
            <a:endParaRPr lang="en-US" sz="17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5ECAEED-7056-CEF3-6F4C-97A797D87E8E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98659"/>
            <a:ext cx="954297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Geographic Market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1736288"/>
            <a:ext cx="6453545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City-wise Opportunities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58309" y="2826187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market research reveals significant opportunities across key Indian cities: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371451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Bangalore: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28.3% (Tier 1)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13694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Hyderabad: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18.3% (Tier 1)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55937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Mumbai: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15.1% (Tier 1)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4981813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Chennai: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9.4% (Tier 1)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540424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Pune: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9.1% (Tier 2)</a:t>
            </a:r>
            <a:endParaRPr lang="en-US" sz="17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7139" y="2875002"/>
            <a:ext cx="6292572" cy="3276719"/>
          </a:xfrm>
          <a:prstGeom prst="rect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9244251" y="6182201"/>
            <a:ext cx="216575" cy="216575"/>
          </a:xfrm>
          <a:prstGeom prst="roundRect">
            <a:avLst>
              <a:gd name="adj" fmla="val 8444"/>
            </a:avLst>
          </a:prstGeom>
          <a:solidFill>
            <a:srgbClr val="54080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521785" y="6182201"/>
            <a:ext cx="1135380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Tier 1 Cities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10809565" y="6182201"/>
            <a:ext cx="216575" cy="216575"/>
          </a:xfrm>
          <a:prstGeom prst="roundRect">
            <a:avLst>
              <a:gd name="adj" fmla="val 8444"/>
            </a:avLst>
          </a:prstGeom>
          <a:solidFill>
            <a:srgbClr val="EC343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11087100" y="6182201"/>
            <a:ext cx="1192530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Tier 2 Cities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7587139" y="6642497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Tier 1 cities comprise the majority of our current market, guiding primary strategic focus areas for expansion.</a:t>
            </a:r>
            <a:endParaRPr lang="en-US" sz="17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5C13D5F-D964-B86C-545D-E22887C1E85F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5079" y="500182"/>
            <a:ext cx="9013150" cy="596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CodeX Performance Dashboard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35079" y="1369219"/>
            <a:ext cx="4863108" cy="477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Our Current Standing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35079" y="2118955"/>
            <a:ext cx="1336024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Health Concerns: 59.0% have health concerns about energy drinks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35079" y="2681407"/>
            <a:ext cx="4665583" cy="477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Why Choose CodeX?</a:t>
            </a:r>
            <a:endParaRPr lang="en-US" sz="3000" dirty="0"/>
          </a:p>
        </p:txBody>
      </p:sp>
      <p:sp>
        <p:nvSpPr>
          <p:cNvPr id="6" name="Shape 4"/>
          <p:cNvSpPr/>
          <p:nvPr/>
        </p:nvSpPr>
        <p:spPr>
          <a:xfrm>
            <a:off x="635079" y="3431143"/>
            <a:ext cx="408265" cy="408265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695920" y="3456146"/>
            <a:ext cx="286464" cy="358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1224796" y="3493413"/>
            <a:ext cx="3476268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Brand Reputation: 26.4%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28548" y="3431143"/>
            <a:ext cx="408265" cy="408265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7489388" y="3456146"/>
            <a:ext cx="286464" cy="358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250" dirty="0"/>
          </a:p>
        </p:txBody>
      </p:sp>
      <p:sp>
        <p:nvSpPr>
          <p:cNvPr id="11" name="Text 9"/>
          <p:cNvSpPr/>
          <p:nvPr/>
        </p:nvSpPr>
        <p:spPr>
          <a:xfrm>
            <a:off x="8018264" y="3493413"/>
            <a:ext cx="253222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Availability: 19.9%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635079" y="4202311"/>
            <a:ext cx="408265" cy="408265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695920" y="4227314"/>
            <a:ext cx="286464" cy="358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250" dirty="0"/>
          </a:p>
        </p:txBody>
      </p:sp>
      <p:sp>
        <p:nvSpPr>
          <p:cNvPr id="14" name="Text 12"/>
          <p:cNvSpPr/>
          <p:nvPr/>
        </p:nvSpPr>
        <p:spPr>
          <a:xfrm>
            <a:off x="1224796" y="4264581"/>
            <a:ext cx="2387798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Taste: 18.6%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7428548" y="4202311"/>
            <a:ext cx="408265" cy="408265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7489388" y="4227314"/>
            <a:ext cx="286464" cy="358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250" dirty="0"/>
          </a:p>
        </p:txBody>
      </p:sp>
      <p:sp>
        <p:nvSpPr>
          <p:cNvPr id="17" name="Text 15"/>
          <p:cNvSpPr/>
          <p:nvPr/>
        </p:nvSpPr>
        <p:spPr>
          <a:xfrm>
            <a:off x="8018264" y="4264581"/>
            <a:ext cx="288500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Effectiveness: 17.9%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635079" y="4882753"/>
            <a:ext cx="3898583" cy="477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Price Positioning</a:t>
            </a:r>
            <a:endParaRPr lang="en-US" sz="3000" dirty="0"/>
          </a:p>
        </p:txBody>
      </p:sp>
      <p:sp>
        <p:nvSpPr>
          <p:cNvPr id="19" name="Text 17"/>
          <p:cNvSpPr/>
          <p:nvPr/>
        </p:nvSpPr>
        <p:spPr>
          <a:xfrm>
            <a:off x="635079" y="5632490"/>
            <a:ext cx="1336024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50-99 INR range aligns with 42.9% preference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635079" y="6126837"/>
            <a:ext cx="1336024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Currently competitive in taste ratings (3.2/5)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635079" y="6689288"/>
            <a:ext cx="5064681" cy="477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Packaging Preference</a:t>
            </a:r>
            <a:endParaRPr lang="en-US" sz="3000" dirty="0"/>
          </a:p>
        </p:txBody>
      </p:sp>
      <p:sp>
        <p:nvSpPr>
          <p:cNvPr id="22" name="Text 20"/>
          <p:cNvSpPr/>
          <p:nvPr/>
        </p:nvSpPr>
        <p:spPr>
          <a:xfrm>
            <a:off x="635079" y="7439025"/>
            <a:ext cx="1336024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Limited edition has 39.5% appeal</a:t>
            </a:r>
            <a:endParaRPr lang="en-US" sz="140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6B20D70-F7F9-EE51-C516-867D57F154DD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6254" y="397907"/>
            <a:ext cx="6478429" cy="475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Strategic Recommendations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06254" y="1090613"/>
            <a:ext cx="4011454" cy="380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Action Plan for Growth</a:t>
            </a:r>
            <a:endParaRPr lang="en-US" sz="2350" dirty="0"/>
          </a:p>
        </p:txBody>
      </p:sp>
      <p:sp>
        <p:nvSpPr>
          <p:cNvPr id="4" name="Shape 2"/>
          <p:cNvSpPr/>
          <p:nvPr/>
        </p:nvSpPr>
        <p:spPr>
          <a:xfrm>
            <a:off x="506254" y="1688187"/>
            <a:ext cx="144542" cy="867847"/>
          </a:xfrm>
          <a:prstGeom prst="roundRect">
            <a:avLst>
              <a:gd name="adj" fmla="val 4203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95338" y="1832729"/>
            <a:ext cx="1903333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Boost Online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795338" y="2157293"/>
            <a:ext cx="13328809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Allocate 60% budget to digital channels for wider reach, building on strong online ad performance.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723186" y="2664500"/>
            <a:ext cx="144542" cy="867847"/>
          </a:xfrm>
          <a:prstGeom prst="roundRect">
            <a:avLst>
              <a:gd name="adj" fmla="val 4203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012269" y="2809042"/>
            <a:ext cx="2283023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Enhance Availability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1012269" y="3133606"/>
            <a:ext cx="13111877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supermarkets &amp; fitness centres, aligning with top purchase locations identified.</a:t>
            </a:r>
            <a:endParaRPr lang="en-US" sz="1100" dirty="0"/>
          </a:p>
        </p:txBody>
      </p:sp>
      <p:sp>
        <p:nvSpPr>
          <p:cNvPr id="10" name="Shape 8"/>
          <p:cNvSpPr/>
          <p:nvPr/>
        </p:nvSpPr>
        <p:spPr>
          <a:xfrm>
            <a:off x="940118" y="3640812"/>
            <a:ext cx="144542" cy="867847"/>
          </a:xfrm>
          <a:prstGeom prst="roundRect">
            <a:avLst>
              <a:gd name="adj" fmla="val 4203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229201" y="3785354"/>
            <a:ext cx="1934051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Taste Innovation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1229201" y="4109918"/>
            <a:ext cx="12894945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Prioritise flavour development to maintain competitive edge and leverage positive taste experience.</a:t>
            </a:r>
            <a:endParaRPr lang="en-US" sz="1100" dirty="0"/>
          </a:p>
        </p:txBody>
      </p:sp>
      <p:sp>
        <p:nvSpPr>
          <p:cNvPr id="13" name="Shape 11"/>
          <p:cNvSpPr/>
          <p:nvPr/>
        </p:nvSpPr>
        <p:spPr>
          <a:xfrm>
            <a:off x="1157168" y="4617125"/>
            <a:ext cx="144542" cy="867847"/>
          </a:xfrm>
          <a:prstGeom prst="roundRect">
            <a:avLst>
              <a:gd name="adj" fmla="val 4203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446252" y="4761667"/>
            <a:ext cx="2525554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Geographic Expansion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1446252" y="5086231"/>
            <a:ext cx="12677894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growth in key Tier 1 cities: Bangalore, Hyderabad, and Mumbai.</a:t>
            </a:r>
            <a:endParaRPr lang="en-US" sz="1100" dirty="0"/>
          </a:p>
        </p:txBody>
      </p:sp>
      <p:sp>
        <p:nvSpPr>
          <p:cNvPr id="16" name="Shape 14"/>
          <p:cNvSpPr/>
          <p:nvPr/>
        </p:nvSpPr>
        <p:spPr>
          <a:xfrm>
            <a:off x="940118" y="5593437"/>
            <a:ext cx="144542" cy="867847"/>
          </a:xfrm>
          <a:prstGeom prst="roundRect">
            <a:avLst>
              <a:gd name="adj" fmla="val 4203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1229201" y="5737979"/>
            <a:ext cx="1903333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Drive Trial</a:t>
            </a: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1229201" y="6062543"/>
            <a:ext cx="12894945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sampling campaigns in gyms and colleges to boost conversion rates.</a:t>
            </a:r>
            <a:endParaRPr lang="en-US" sz="1100" dirty="0"/>
          </a:p>
        </p:txBody>
      </p:sp>
      <p:sp>
        <p:nvSpPr>
          <p:cNvPr id="19" name="Shape 17"/>
          <p:cNvSpPr/>
          <p:nvPr/>
        </p:nvSpPr>
        <p:spPr>
          <a:xfrm>
            <a:off x="723186" y="6569750"/>
            <a:ext cx="144542" cy="867847"/>
          </a:xfrm>
          <a:prstGeom prst="roundRect">
            <a:avLst>
              <a:gd name="adj" fmla="val 4203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1012269" y="6714292"/>
            <a:ext cx="2008703" cy="237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Strengthen Brand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1012269" y="7038856"/>
            <a:ext cx="13111877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Leverage PR and influencer endorsements to enhance CodeX's reputation.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506254" y="7600236"/>
            <a:ext cx="13617893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These phased actions will consolidate CodeX's market position and drive sustained growth in India.</a:t>
            </a:r>
            <a:endParaRPr lang="en-US" sz="110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156DBA1-58DB-D78E-367A-8281555AC773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1152" y="503753"/>
            <a:ext cx="4987171" cy="481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Investment Priorities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641152" y="1168837"/>
            <a:ext cx="5056227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Resource Allocation Strategy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641152" y="1805226"/>
            <a:ext cx="13348097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strategic investment plan ensures optimal resource allocation for sustained growth and market leadership in India.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41152" y="2396014"/>
            <a:ext cx="5804535" cy="228957"/>
          </a:xfrm>
          <a:prstGeom prst="roundRect">
            <a:avLst>
              <a:gd name="adj" fmla="val 3360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4"/>
          <p:cNvSpPr/>
          <p:nvPr/>
        </p:nvSpPr>
        <p:spPr>
          <a:xfrm>
            <a:off x="641152" y="2396014"/>
            <a:ext cx="2611993" cy="228957"/>
          </a:xfrm>
          <a:prstGeom prst="roundRect">
            <a:avLst>
              <a:gd name="adj" fmla="val 33606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6583085" y="2396014"/>
            <a:ext cx="617577" cy="228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45%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641152" y="2853928"/>
            <a:ext cx="2459236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Digital Marketing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641152" y="3265170"/>
            <a:ext cx="6559510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online ads and social media for maximum reach.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7429619" y="2396014"/>
            <a:ext cx="5825014" cy="228957"/>
          </a:xfrm>
          <a:prstGeom prst="roundRect">
            <a:avLst>
              <a:gd name="adj" fmla="val 3360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7429619" y="2396014"/>
            <a:ext cx="1456253" cy="228957"/>
          </a:xfrm>
          <a:prstGeom prst="roundRect">
            <a:avLst>
              <a:gd name="adj" fmla="val 33606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13392031" y="2396014"/>
            <a:ext cx="597218" cy="228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25%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7429619" y="2853928"/>
            <a:ext cx="3115985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Traditional Marketing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7429619" y="3265170"/>
            <a:ext cx="6559629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Maintain presence through TV commercials and outdoor billboards.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641152" y="4107775"/>
            <a:ext cx="5817394" cy="228957"/>
          </a:xfrm>
          <a:prstGeom prst="roundRect">
            <a:avLst>
              <a:gd name="adj" fmla="val 3360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641152" y="4107775"/>
            <a:ext cx="1163479" cy="228957"/>
          </a:xfrm>
          <a:prstGeom prst="roundRect">
            <a:avLst>
              <a:gd name="adj" fmla="val 33606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6595943" y="4107775"/>
            <a:ext cx="604718" cy="228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20%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641152" y="4565690"/>
            <a:ext cx="2633543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Sampling &amp; Events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641152" y="4976932"/>
            <a:ext cx="6559510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Engage consumers at gyms, colleges, and sports events.</a:t>
            </a:r>
            <a:endParaRPr lang="en-US" sz="1400" dirty="0"/>
          </a:p>
        </p:txBody>
      </p:sp>
      <p:sp>
        <p:nvSpPr>
          <p:cNvPr id="20" name="Shape 18"/>
          <p:cNvSpPr/>
          <p:nvPr/>
        </p:nvSpPr>
        <p:spPr>
          <a:xfrm>
            <a:off x="7429619" y="4107775"/>
            <a:ext cx="5885498" cy="228957"/>
          </a:xfrm>
          <a:prstGeom prst="roundRect">
            <a:avLst>
              <a:gd name="adj" fmla="val 3360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1" name="Shape 19"/>
          <p:cNvSpPr/>
          <p:nvPr/>
        </p:nvSpPr>
        <p:spPr>
          <a:xfrm>
            <a:off x="7429619" y="4107775"/>
            <a:ext cx="588526" cy="228957"/>
          </a:xfrm>
          <a:prstGeom prst="roundRect">
            <a:avLst>
              <a:gd name="adj" fmla="val 33606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20"/>
          <p:cNvSpPr/>
          <p:nvPr/>
        </p:nvSpPr>
        <p:spPr>
          <a:xfrm>
            <a:off x="13452515" y="4107775"/>
            <a:ext cx="536734" cy="228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10%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7429619" y="4565690"/>
            <a:ext cx="3448050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Influencer Partnerships</a:t>
            </a:r>
            <a:endParaRPr lang="en-US" sz="1850" dirty="0"/>
          </a:p>
        </p:txBody>
      </p:sp>
      <p:sp>
        <p:nvSpPr>
          <p:cNvPr id="24" name="Text 22"/>
          <p:cNvSpPr/>
          <p:nvPr/>
        </p:nvSpPr>
        <p:spPr>
          <a:xfrm>
            <a:off x="7429619" y="4976932"/>
            <a:ext cx="6559629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Leverage fitness and gaming communities for authentic endorsements.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641152" y="5476161"/>
            <a:ext cx="13348097" cy="366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Product Development Focus Areas</a:t>
            </a:r>
            <a:endParaRPr lang="en-US" sz="1800" dirty="0"/>
          </a:p>
        </p:txBody>
      </p:sp>
      <p:sp>
        <p:nvSpPr>
          <p:cNvPr id="26" name="Shape 24"/>
          <p:cNvSpPr/>
          <p:nvPr/>
        </p:nvSpPr>
        <p:spPr>
          <a:xfrm>
            <a:off x="641152" y="6048494"/>
            <a:ext cx="4327208" cy="1680329"/>
          </a:xfrm>
          <a:prstGeom prst="roundRect">
            <a:avLst>
              <a:gd name="adj" fmla="val 457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7" name="Text 25"/>
          <p:cNvSpPr/>
          <p:nvPr/>
        </p:nvSpPr>
        <p:spPr>
          <a:xfrm>
            <a:off x="831890" y="6239232"/>
            <a:ext cx="3145155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Caffeine Optimisation</a:t>
            </a:r>
            <a:endParaRPr lang="en-US" sz="1850" dirty="0"/>
          </a:p>
        </p:txBody>
      </p:sp>
      <p:sp>
        <p:nvSpPr>
          <p:cNvPr id="28" name="Text 26"/>
          <p:cNvSpPr/>
          <p:nvPr/>
        </p:nvSpPr>
        <p:spPr>
          <a:xfrm>
            <a:off x="831890" y="6650474"/>
            <a:ext cx="3945731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Fine-tuning caffeine levels for enhanced, balanced energy delivery.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5151477" y="6048494"/>
            <a:ext cx="4327327" cy="1680329"/>
          </a:xfrm>
          <a:prstGeom prst="roundRect">
            <a:avLst>
              <a:gd name="adj" fmla="val 457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0" name="Text 28"/>
          <p:cNvSpPr/>
          <p:nvPr/>
        </p:nvSpPr>
        <p:spPr>
          <a:xfrm>
            <a:off x="5342215" y="6239232"/>
            <a:ext cx="3945850" cy="602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Natural Ingredient Integration</a:t>
            </a:r>
            <a:endParaRPr lang="en-US" sz="1850" dirty="0"/>
          </a:p>
        </p:txBody>
      </p:sp>
      <p:sp>
        <p:nvSpPr>
          <p:cNvPr id="31" name="Text 29"/>
          <p:cNvSpPr/>
          <p:nvPr/>
        </p:nvSpPr>
        <p:spPr>
          <a:xfrm>
            <a:off x="5342215" y="6951821"/>
            <a:ext cx="3945850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Incorporating healthier, consumer-preferred natural components.</a:t>
            </a:r>
            <a:endParaRPr lang="en-US" sz="1400" dirty="0"/>
          </a:p>
        </p:txBody>
      </p:sp>
      <p:sp>
        <p:nvSpPr>
          <p:cNvPr id="32" name="Shape 30"/>
          <p:cNvSpPr/>
          <p:nvPr/>
        </p:nvSpPr>
        <p:spPr>
          <a:xfrm>
            <a:off x="9661922" y="6048494"/>
            <a:ext cx="4327327" cy="1680329"/>
          </a:xfrm>
          <a:prstGeom prst="roundRect">
            <a:avLst>
              <a:gd name="adj" fmla="val 457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3" name="Text 31"/>
          <p:cNvSpPr/>
          <p:nvPr/>
        </p:nvSpPr>
        <p:spPr>
          <a:xfrm>
            <a:off x="9852660" y="6239232"/>
            <a:ext cx="3290887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Sustainable Packaging</a:t>
            </a:r>
            <a:endParaRPr lang="en-US" sz="1850" dirty="0"/>
          </a:p>
        </p:txBody>
      </p:sp>
      <p:sp>
        <p:nvSpPr>
          <p:cNvPr id="34" name="Text 32"/>
          <p:cNvSpPr/>
          <p:nvPr/>
        </p:nvSpPr>
        <p:spPr>
          <a:xfrm>
            <a:off x="9852660" y="6650474"/>
            <a:ext cx="3945850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Adopting eco-friendly solutions to minimise environmental footprint.</a:t>
            </a:r>
            <a:endParaRPr lang="en-US" sz="1400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C540E8E-5307-02E5-EB13-56F8A620F3C1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6037" y="531138"/>
            <a:ext cx="10977801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Success Metrics &amp; KPIs: Measuring Progress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676037" y="1232654"/>
            <a:ext cx="5141000" cy="381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Performance Indicators</a:t>
            </a:r>
            <a:endParaRPr lang="en-US" sz="2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37" y="1903571"/>
            <a:ext cx="965835" cy="115895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34991" y="2096691"/>
            <a:ext cx="2636163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Brand Awareness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834991" y="2530197"/>
            <a:ext cx="1211937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from 44.5%</a:t>
            </a:r>
            <a:endParaRPr lang="en-US" sz="15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037" y="3062526"/>
            <a:ext cx="965835" cy="115895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34991" y="3255645"/>
            <a:ext cx="2541627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Trial Rate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1834991" y="3689152"/>
            <a:ext cx="1211937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from 20.3%</a:t>
            </a:r>
            <a:endParaRPr lang="en-US" sz="15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037" y="4221480"/>
            <a:ext cx="965835" cy="115895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834991" y="4414599"/>
            <a:ext cx="2541627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Market Share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1834991" y="4848106"/>
            <a:ext cx="1211937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from 9.8%</a:t>
            </a:r>
            <a:endParaRPr lang="en-US" sz="15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037" y="5380434"/>
            <a:ext cx="965835" cy="115895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834991" y="5573554"/>
            <a:ext cx="2541627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Taste Rating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1834991" y="6007060"/>
            <a:ext cx="1211937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Maintain high score</a:t>
            </a:r>
            <a:endParaRPr lang="en-US" sz="15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6037" y="6539389"/>
            <a:ext cx="965835" cy="115895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834991" y="6732508"/>
            <a:ext cx="2541627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Cities Presence</a:t>
            </a:r>
            <a:endParaRPr lang="en-US" sz="2000" dirty="0"/>
          </a:p>
        </p:txBody>
      </p:sp>
      <p:sp>
        <p:nvSpPr>
          <p:cNvPr id="18" name="Text 11"/>
          <p:cNvSpPr/>
          <p:nvPr/>
        </p:nvSpPr>
        <p:spPr>
          <a:xfrm>
            <a:off x="1834991" y="7166015"/>
            <a:ext cx="1211937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Expand geographic reach</a:t>
            </a:r>
            <a:endParaRPr lang="en-US" sz="150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61DBC40-15A1-14F3-A325-C57202AFCDCA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64368" y="103643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18241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appreciate your time and welcome any questions or further discussion on these insights.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2989421"/>
            <a:ext cx="350543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Contact Information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356223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Name: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Shruti Jain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10384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LinkedIn: </a:t>
            </a:r>
            <a:r>
              <a:rPr lang="en-US" sz="1700" b="1" u="sng" dirty="0">
                <a:solidFill>
                  <a:srgbClr val="C91313"/>
                </a:solidFill>
                <a:latin typeface="DM Sans" pitchFamily="34" charset="0"/>
                <a:ea typeface="DM Sans" pitchFamily="34" charset="-122"/>
                <a:cs typeface="DM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https://www.linkedin.com/in/shruteejain369/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64546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298942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Project Credits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87139" y="356223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Analysis: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SQL, Power BI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7139" y="410384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Visualization: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Power BI Dashboard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7139" y="464546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Presentation: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PowerPoint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7139" y="518707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Project held by: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Codebasics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58309" y="6080633"/>
            <a:ext cx="13113782" cy="34647"/>
          </a:xfrm>
          <a:prstGeom prst="rect">
            <a:avLst/>
          </a:prstGeom>
          <a:solidFill>
            <a:srgbClr val="FFE5E5">
              <a:alpha val="5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083231" y="6602611"/>
            <a:ext cx="1278886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"Empowering CodeX's journey to energy drink market leadership through data-driven insights"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58309" y="6358890"/>
            <a:ext cx="30480" cy="834152"/>
          </a:xfrm>
          <a:prstGeom prst="rect">
            <a:avLst/>
          </a:prstGeom>
          <a:solidFill>
            <a:srgbClr val="C913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D484D54-AFCD-62AB-F8C6-3376D7E6D434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452813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CodeX Energy Drink Market Research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5203150"/>
            <a:ext cx="10602278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Insights &amp; Strategic Recommendations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58309" y="6098143"/>
            <a:ext cx="131137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Presented by: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Shruti Jain</a:t>
            </a: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Project held by: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Codebasics </a:t>
            </a: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Tools Used: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SQL | Power BI | PowerPoint </a:t>
            </a:r>
            <a:endParaRPr lang="en-US" sz="17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6ABF6D2-F29E-6A9B-6122-FE62A9B91342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4131" y="522922"/>
            <a:ext cx="5910858" cy="624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Executive Summary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664131" y="1431727"/>
            <a:ext cx="5680234" cy="499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Findings at a Glance</a:t>
            </a:r>
            <a:endParaRPr lang="en-US" sz="3100" dirty="0"/>
          </a:p>
        </p:txBody>
      </p:sp>
      <p:sp>
        <p:nvSpPr>
          <p:cNvPr id="4" name="Shape 2"/>
          <p:cNvSpPr/>
          <p:nvPr/>
        </p:nvSpPr>
        <p:spPr>
          <a:xfrm>
            <a:off x="664131" y="2215753"/>
            <a:ext cx="426958" cy="426958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280755" y="2280880"/>
            <a:ext cx="2496979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Market Position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280755" y="2706767"/>
            <a:ext cx="1268551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CodeX ranks 5th with 9.8% market share (980 respondents).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664131" y="3389828"/>
            <a:ext cx="426958" cy="426958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280755" y="3454956"/>
            <a:ext cx="3215759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Target Demographics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1280755" y="3880842"/>
            <a:ext cx="1268551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Males (60.4%) and 19-30 age group (55%) dominate preference.</a:t>
            </a:r>
            <a:endParaRPr lang="en-US" sz="1450" dirty="0"/>
          </a:p>
        </p:txBody>
      </p:sp>
      <p:sp>
        <p:nvSpPr>
          <p:cNvPr id="10" name="Shape 8"/>
          <p:cNvSpPr/>
          <p:nvPr/>
        </p:nvSpPr>
        <p:spPr>
          <a:xfrm>
            <a:off x="664131" y="4563904"/>
            <a:ext cx="426958" cy="426958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280755" y="4629031"/>
            <a:ext cx="2562939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Price Sweet Spot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1280755" y="5054918"/>
            <a:ext cx="1268551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50-99 INR range preferred by 42.9% of consumers.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664131" y="5737979"/>
            <a:ext cx="426958" cy="426958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280755" y="5803106"/>
            <a:ext cx="2496979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Brand Strength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1280755" y="6228993"/>
            <a:ext cx="1268551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Reputation (26.4%) and availability (19.9%) are key differentiators.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664131" y="6912054"/>
            <a:ext cx="426958" cy="426958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1280755" y="6977182"/>
            <a:ext cx="3181350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Growth Opportunities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1280755" y="7403068"/>
            <a:ext cx="1268551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Tier 1 cities and online marketing channels.</a:t>
            </a:r>
            <a:endParaRPr lang="en-US" sz="145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835E8BC-DBDC-1497-7627-8F4F715406B9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709" y="1301115"/>
            <a:ext cx="7342823" cy="674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Research Methodology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17709" y="2283262"/>
            <a:ext cx="7708583" cy="1079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Comprehensive Market Analysis</a:t>
            </a:r>
            <a:endParaRPr lang="en-US" sz="3350" dirty="0"/>
          </a:p>
        </p:txBody>
      </p:sp>
      <p:sp>
        <p:nvSpPr>
          <p:cNvPr id="5" name="Text 2"/>
          <p:cNvSpPr/>
          <p:nvPr/>
        </p:nvSpPr>
        <p:spPr>
          <a:xfrm>
            <a:off x="717709" y="3875008"/>
            <a:ext cx="269831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Collection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17709" y="4417219"/>
            <a:ext cx="3604141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Sample Size: 10,000 respondents across India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17709" y="5144929"/>
            <a:ext cx="3604141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Geographic Coverage: 10 major cities (Tier 1 &amp; Tier 2)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17709" y="5872639"/>
            <a:ext cx="3604141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Points: Consumer preferences, purchasing behavior, brand perception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829770" y="3875008"/>
            <a:ext cx="3277791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Analysis Framework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4829770" y="4417219"/>
            <a:ext cx="3604141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Demographics &amp; Consumer Preferences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829770" y="5144929"/>
            <a:ext cx="3604141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Competitive Landscape Analysis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829770" y="5544622"/>
            <a:ext cx="3604141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Purchasing Behavior Patterns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829770" y="5944314"/>
            <a:ext cx="3604141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Marketing Channel Effectiveness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829770" y="6344007"/>
            <a:ext cx="3604141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Brand Performance Assessment</a:t>
            </a:r>
            <a:endParaRPr lang="en-US" sz="16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DD3E2AE-208C-7441-4D91-A88D649422DE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6341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Demographics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413754"/>
            <a:ext cx="7627382" cy="1140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Understanding Our Target Market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58309" y="4095393"/>
            <a:ext cx="332755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Gender Distribution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4668203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Male: 60.4% (6,038 respondents)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309" y="5437346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Female: 34.6% (3,455 respondents)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8309" y="6206490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Non-binary: 5.1% (507 respondents)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4843939" y="4095393"/>
            <a:ext cx="330708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Age Group Analysis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43939" y="4668203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19-30 years: 55.2%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(Highest preference)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4843939" y="5437346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31-45 years: 23.8%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4843939" y="5859780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15-18 years: 14.9%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843939" y="6282214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46-65 years: 4.3%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58309" y="7219355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Insight: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Young adult males represent our core demographic.</a:t>
            </a:r>
            <a:endParaRPr lang="en-US" sz="17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622A7A5-677B-69A5-5E5A-0FA09F6EF817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30812"/>
            <a:ext cx="1135189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Consumer Preferences Deep Dive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768441"/>
            <a:ext cx="7800499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What Consumers Really Want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58309" y="3880009"/>
            <a:ext cx="401966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Top Ingredient Preferences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4809053"/>
            <a:ext cx="401966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Caffeine: 38.9%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231487"/>
            <a:ext cx="401966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2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Vitamins: 25.3%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653921"/>
            <a:ext cx="401966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3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Sugar: 20.2%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6076355"/>
            <a:ext cx="401966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4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Guarana: 15.5%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5314236" y="3880009"/>
            <a:ext cx="398168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Packaging Preferences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14236" y="4452818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Compact &amp; Portable Cans: 39.8%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5314236" y="4875252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2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Innovative Bottle Design: 30.5%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5314236" y="5297686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3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Collectible Packaging: 15.0%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5314236" y="5720120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4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Eco-friendly Design: 9.8%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9868852" y="388000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Price Sensitivity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868852" y="4452818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50-99 INR: 42.9%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9868852" y="4875252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100-150 INR: 31.4%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9868852" y="5297686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Below 50 INR: 10.1%</a:t>
            </a:r>
            <a:endParaRPr lang="en-US" sz="170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2A94478-ABAC-2760-9341-419B98AEA0E8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46815" y="362903"/>
            <a:ext cx="4392216" cy="432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Competitive Analysis</a:t>
            </a:r>
            <a:endParaRPr lang="en-US" sz="2700" dirty="0"/>
          </a:p>
        </p:txBody>
      </p:sp>
      <p:sp>
        <p:nvSpPr>
          <p:cNvPr id="4" name="Text 1"/>
          <p:cNvSpPr/>
          <p:nvPr/>
        </p:nvSpPr>
        <p:spPr>
          <a:xfrm>
            <a:off x="5946815" y="992981"/>
            <a:ext cx="4451033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Market Share &amp; Positioning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5946815" y="1667828"/>
            <a:ext cx="2256234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Current Market Share</a:t>
            </a:r>
            <a:endParaRPr lang="en-US" sz="1350" dirty="0"/>
          </a:p>
        </p:txBody>
      </p:sp>
      <p:sp>
        <p:nvSpPr>
          <p:cNvPr id="6" name="Shape 3"/>
          <p:cNvSpPr/>
          <p:nvPr/>
        </p:nvSpPr>
        <p:spPr>
          <a:xfrm>
            <a:off x="5946815" y="2032040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5990868" y="2050137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374130" y="2074783"/>
            <a:ext cx="3523893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Coca-Cola: 25.4%</a:t>
            </a:r>
            <a:endParaRPr lang="en-US" sz="1000" dirty="0"/>
          </a:p>
        </p:txBody>
      </p:sp>
      <p:sp>
        <p:nvSpPr>
          <p:cNvPr id="9" name="Shape 6"/>
          <p:cNvSpPr/>
          <p:nvPr/>
        </p:nvSpPr>
        <p:spPr>
          <a:xfrm>
            <a:off x="5946815" y="2590919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5990868" y="2609017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374130" y="2633663"/>
            <a:ext cx="3523893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Pepsi: 21.1%</a:t>
            </a:r>
            <a:endParaRPr lang="en-US" sz="1000" dirty="0"/>
          </a:p>
        </p:txBody>
      </p:sp>
      <p:sp>
        <p:nvSpPr>
          <p:cNvPr id="12" name="Shape 9"/>
          <p:cNvSpPr/>
          <p:nvPr/>
        </p:nvSpPr>
        <p:spPr>
          <a:xfrm>
            <a:off x="5946815" y="3149798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5990868" y="3167896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374130" y="3192542"/>
            <a:ext cx="3523893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Gangster: 18.5%</a:t>
            </a:r>
            <a:endParaRPr lang="en-US" sz="1000" dirty="0"/>
          </a:p>
        </p:txBody>
      </p:sp>
      <p:sp>
        <p:nvSpPr>
          <p:cNvPr id="15" name="Shape 12"/>
          <p:cNvSpPr/>
          <p:nvPr/>
        </p:nvSpPr>
        <p:spPr>
          <a:xfrm>
            <a:off x="5946815" y="3708678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5990868" y="3726775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374130" y="3751421"/>
            <a:ext cx="3523893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Blue Bull: 10.6%</a:t>
            </a:r>
            <a:endParaRPr lang="en-US" sz="1000" dirty="0"/>
          </a:p>
        </p:txBody>
      </p:sp>
      <p:sp>
        <p:nvSpPr>
          <p:cNvPr id="18" name="Shape 15"/>
          <p:cNvSpPr/>
          <p:nvPr/>
        </p:nvSpPr>
        <p:spPr>
          <a:xfrm>
            <a:off x="5946815" y="4267557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5990868" y="4285655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5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374130" y="4310301"/>
            <a:ext cx="3523893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CodeX: 9.8%</a:t>
            </a:r>
            <a:endParaRPr lang="en-US" sz="1000" dirty="0"/>
          </a:p>
        </p:txBody>
      </p:sp>
      <p:sp>
        <p:nvSpPr>
          <p:cNvPr id="21" name="Text 18"/>
          <p:cNvSpPr/>
          <p:nvPr/>
        </p:nvSpPr>
        <p:spPr>
          <a:xfrm>
            <a:off x="10226397" y="1667828"/>
            <a:ext cx="1730812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Taste Ratings</a:t>
            </a:r>
            <a:endParaRPr lang="en-US" sz="1350" dirty="0"/>
          </a:p>
        </p:txBody>
      </p:sp>
      <p:sp>
        <p:nvSpPr>
          <p:cNvPr id="22" name="Shape 19"/>
          <p:cNvSpPr/>
          <p:nvPr/>
        </p:nvSpPr>
        <p:spPr>
          <a:xfrm>
            <a:off x="10226397" y="2032040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3" name="Text 20"/>
          <p:cNvSpPr/>
          <p:nvPr/>
        </p:nvSpPr>
        <p:spPr>
          <a:xfrm>
            <a:off x="10270450" y="2050137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0653713" y="2074783"/>
            <a:ext cx="3523893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Blue Bull: 3.3/5 (Highest)</a:t>
            </a:r>
            <a:endParaRPr lang="en-US" sz="1000" dirty="0"/>
          </a:p>
        </p:txBody>
      </p:sp>
      <p:sp>
        <p:nvSpPr>
          <p:cNvPr id="25" name="Shape 22"/>
          <p:cNvSpPr/>
          <p:nvPr/>
        </p:nvSpPr>
        <p:spPr>
          <a:xfrm>
            <a:off x="10226397" y="2590919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6" name="Text 23"/>
          <p:cNvSpPr/>
          <p:nvPr/>
        </p:nvSpPr>
        <p:spPr>
          <a:xfrm>
            <a:off x="10270450" y="2609017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0653713" y="2633663"/>
            <a:ext cx="3523893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Coca-Cola: 3.2/5</a:t>
            </a:r>
            <a:endParaRPr lang="en-US" sz="1000" dirty="0"/>
          </a:p>
        </p:txBody>
      </p:sp>
      <p:sp>
        <p:nvSpPr>
          <p:cNvPr id="28" name="Shape 25"/>
          <p:cNvSpPr/>
          <p:nvPr/>
        </p:nvSpPr>
        <p:spPr>
          <a:xfrm>
            <a:off x="10226397" y="3149798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9" name="Text 26"/>
          <p:cNvSpPr/>
          <p:nvPr/>
        </p:nvSpPr>
        <p:spPr>
          <a:xfrm>
            <a:off x="10270450" y="3167896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0653713" y="3192542"/>
            <a:ext cx="3523893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CodeX: 3.2/5 (Competitive)</a:t>
            </a:r>
            <a:endParaRPr lang="en-US" sz="1000" dirty="0"/>
          </a:p>
        </p:txBody>
      </p:sp>
      <p:sp>
        <p:nvSpPr>
          <p:cNvPr id="31" name="Shape 28"/>
          <p:cNvSpPr/>
          <p:nvPr/>
        </p:nvSpPr>
        <p:spPr>
          <a:xfrm>
            <a:off x="10226397" y="3708678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2" name="Text 29"/>
          <p:cNvSpPr/>
          <p:nvPr/>
        </p:nvSpPr>
        <p:spPr>
          <a:xfrm>
            <a:off x="10270450" y="3726775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10653713" y="3751421"/>
            <a:ext cx="3523893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Others: 2.8-3.0/5</a:t>
            </a:r>
            <a:endParaRPr lang="en-US" sz="1000" dirty="0"/>
          </a:p>
        </p:txBody>
      </p:sp>
      <p:sp>
        <p:nvSpPr>
          <p:cNvPr id="34" name="Text 31"/>
          <p:cNvSpPr/>
          <p:nvPr/>
        </p:nvSpPr>
        <p:spPr>
          <a:xfrm>
            <a:off x="5946815" y="4908590"/>
            <a:ext cx="3956328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Competitive Positioning</a:t>
            </a:r>
            <a:endParaRPr lang="en-US" sz="2150" dirty="0"/>
          </a:p>
        </p:txBody>
      </p:sp>
      <p:sp>
        <p:nvSpPr>
          <p:cNvPr id="35" name="Text 32"/>
          <p:cNvSpPr/>
          <p:nvPr/>
        </p:nvSpPr>
        <p:spPr>
          <a:xfrm>
            <a:off x="5946815" y="5451991"/>
            <a:ext cx="8223171" cy="421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While CodeX has a competitive taste rating, it lags behind the market leaders in overall market share. To grow, we need to focus on increasing brand awareness and appeal.</a:t>
            </a:r>
            <a:endParaRPr lang="en-US" sz="1000" dirty="0"/>
          </a:p>
        </p:txBody>
      </p:sp>
      <p:sp>
        <p:nvSpPr>
          <p:cNvPr id="36" name="Text 33"/>
          <p:cNvSpPr/>
          <p:nvPr/>
        </p:nvSpPr>
        <p:spPr>
          <a:xfrm>
            <a:off x="5946815" y="6070283"/>
            <a:ext cx="2769394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Takeaways</a:t>
            </a:r>
            <a:endParaRPr lang="en-US" sz="2150" dirty="0"/>
          </a:p>
        </p:txBody>
      </p:sp>
      <p:sp>
        <p:nvSpPr>
          <p:cNvPr id="37" name="Shape 34"/>
          <p:cNvSpPr/>
          <p:nvPr/>
        </p:nvSpPr>
        <p:spPr>
          <a:xfrm>
            <a:off x="5946815" y="6613684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8" name="Text 35"/>
          <p:cNvSpPr/>
          <p:nvPr/>
        </p:nvSpPr>
        <p:spPr>
          <a:xfrm>
            <a:off x="5990868" y="6631781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374130" y="6658808"/>
            <a:ext cx="3601998" cy="649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Taste is not the only factor - brand reputation and availability are also key</a:t>
            </a:r>
            <a:endParaRPr lang="en-US" sz="1350" dirty="0"/>
          </a:p>
        </p:txBody>
      </p:sp>
      <p:sp>
        <p:nvSpPr>
          <p:cNvPr id="40" name="Shape 37"/>
          <p:cNvSpPr/>
          <p:nvPr/>
        </p:nvSpPr>
        <p:spPr>
          <a:xfrm>
            <a:off x="10140553" y="6613684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1" name="Text 38"/>
          <p:cNvSpPr/>
          <p:nvPr/>
        </p:nvSpPr>
        <p:spPr>
          <a:xfrm>
            <a:off x="10184606" y="6631781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10567868" y="6658808"/>
            <a:ext cx="3602117" cy="432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Market leaders have a significant advantage in market share</a:t>
            </a:r>
            <a:endParaRPr lang="en-US" sz="1350" dirty="0"/>
          </a:p>
        </p:txBody>
      </p:sp>
      <p:sp>
        <p:nvSpPr>
          <p:cNvPr id="43" name="Shape 40"/>
          <p:cNvSpPr/>
          <p:nvPr/>
        </p:nvSpPr>
        <p:spPr>
          <a:xfrm>
            <a:off x="5946815" y="7570827"/>
            <a:ext cx="295870" cy="295870"/>
          </a:xfrm>
          <a:prstGeom prst="roundRect">
            <a:avLst>
              <a:gd name="adj" fmla="val 1867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4" name="Text 41"/>
          <p:cNvSpPr/>
          <p:nvPr/>
        </p:nvSpPr>
        <p:spPr>
          <a:xfrm>
            <a:off x="5990868" y="7588925"/>
            <a:ext cx="20764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6374130" y="7615952"/>
            <a:ext cx="6289715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CodeX has an opportunity to differentiate itself and gain share</a:t>
            </a:r>
            <a:endParaRPr lang="en-US" sz="1350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64920182-0DC0-C90A-B059-3233A22507FA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522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613" y="3113722"/>
            <a:ext cx="11825049" cy="671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Why Consumers Choose Competitors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14613" y="4091583"/>
            <a:ext cx="7736681" cy="537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Learning from Market Leaders</a:t>
            </a:r>
            <a:endParaRPr lang="en-US" sz="3350" dirty="0"/>
          </a:p>
        </p:txBody>
      </p:sp>
      <p:sp>
        <p:nvSpPr>
          <p:cNvPr id="5" name="Text 2"/>
          <p:cNvSpPr/>
          <p:nvPr/>
        </p:nvSpPr>
        <p:spPr>
          <a:xfrm>
            <a:off x="714613" y="5139095"/>
            <a:ext cx="4077533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Primary Decision Factors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14613" y="5678924"/>
            <a:ext cx="635150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/>
            </a:pPr>
            <a:r>
              <a:rPr lang="en-US" sz="16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Brand Reputation: 26.5%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14613" y="6077069"/>
            <a:ext cx="635150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2"/>
            </a:pPr>
            <a:r>
              <a:rPr lang="en-US" sz="16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Taste/Flavor: 20.1%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14613" y="6475214"/>
            <a:ext cx="635150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3"/>
            </a:pPr>
            <a:r>
              <a:rPr lang="en-US" sz="16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Availability: 19.1%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14613" y="6873359"/>
            <a:ext cx="635150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4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Effectiveness: 17.5%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14613" y="7271504"/>
            <a:ext cx="635150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5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Price: 16.8%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571899" y="5139095"/>
            <a:ext cx="4148971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CodeX Specific Strengths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7571899" y="5678924"/>
            <a:ext cx="635150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Brand Reputation: 26.4% (Strong)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71899" y="6077069"/>
            <a:ext cx="635150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Availability: 19.9% (Good)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571899" y="6475214"/>
            <a:ext cx="635150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Taste: 18.6% (Competitive)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571899" y="6873359"/>
            <a:ext cx="635150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Effectiveness: 17.9% (Above average)</a:t>
            </a:r>
            <a:endParaRPr lang="en-US" sz="16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E91488B-D385-C633-11CB-01EADB8CCC8E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2079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Purchase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371130"/>
            <a:ext cx="7627382" cy="1140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Where &amp; When Consumers Buy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58309" y="4052768"/>
            <a:ext cx="354937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Top Purchase Locations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4981813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Supermarkets: 44.9%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309" y="5404247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2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Online Retailers: 25.5%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8309" y="5826681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3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Gyms &amp; Fitness Centers: 19.6%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8309" y="6249114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4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Local Stores: 8.1%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843939" y="4052768"/>
            <a:ext cx="354937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Consumption Situations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843939" y="4981813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Sports/Exercise: 44.9%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4843939" y="5404247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2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Studying/Working Late: 32.3%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843939" y="5826681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3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Social Outings/Parties: 14.9%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58309" y="6915269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Limited Edition Appeal: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39.5% interested, 40.2% not interested. </a:t>
            </a: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Insight: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Balanced approach to limited editions needed.</a:t>
            </a:r>
            <a:endParaRPr lang="en-US" sz="17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EE149E6-9C88-2042-9DA0-5D2A6715BEE6}"/>
              </a:ext>
            </a:extLst>
          </p:cNvPr>
          <p:cNvSpPr/>
          <p:nvPr/>
        </p:nvSpPr>
        <p:spPr>
          <a:xfrm>
            <a:off x="12753474" y="7688179"/>
            <a:ext cx="1780673" cy="4451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Shruti Jain</a:t>
            </a:r>
            <a:endParaRPr lang="en-IN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1185</Words>
  <Application>Microsoft Office PowerPoint</Application>
  <PresentationFormat>Custom</PresentationFormat>
  <Paragraphs>244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Dela Gothic One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Shruti Jain</cp:lastModifiedBy>
  <cp:revision>2</cp:revision>
  <dcterms:created xsi:type="dcterms:W3CDTF">2025-07-02T06:31:32Z</dcterms:created>
  <dcterms:modified xsi:type="dcterms:W3CDTF">2025-07-02T06:41:46Z</dcterms:modified>
</cp:coreProperties>
</file>